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5"/>
  </p:notesMasterIdLst>
  <p:sldIdLst>
    <p:sldId id="449" r:id="rId2"/>
    <p:sldId id="333" r:id="rId3"/>
    <p:sldId id="430" r:id="rId4"/>
    <p:sldId id="421" r:id="rId5"/>
    <p:sldId id="422" r:id="rId6"/>
    <p:sldId id="423" r:id="rId7"/>
    <p:sldId id="442" r:id="rId8"/>
    <p:sldId id="424" r:id="rId9"/>
    <p:sldId id="425" r:id="rId10"/>
    <p:sldId id="448" r:id="rId11"/>
    <p:sldId id="426" r:id="rId12"/>
    <p:sldId id="447" r:id="rId13"/>
    <p:sldId id="431" r:id="rId14"/>
    <p:sldId id="334" r:id="rId15"/>
    <p:sldId id="428" r:id="rId16"/>
    <p:sldId id="443" r:id="rId17"/>
    <p:sldId id="427" r:id="rId18"/>
    <p:sldId id="432" r:id="rId19"/>
    <p:sldId id="433" r:id="rId20"/>
    <p:sldId id="434" r:id="rId21"/>
    <p:sldId id="444" r:id="rId22"/>
    <p:sldId id="445" r:id="rId23"/>
    <p:sldId id="446" r:id="rId24"/>
    <p:sldId id="336" r:id="rId25"/>
    <p:sldId id="435" r:id="rId26"/>
    <p:sldId id="436" r:id="rId27"/>
    <p:sldId id="365" r:id="rId28"/>
    <p:sldId id="352" r:id="rId29"/>
    <p:sldId id="438" r:id="rId30"/>
    <p:sldId id="437" r:id="rId31"/>
    <p:sldId id="439" r:id="rId32"/>
    <p:sldId id="440" r:id="rId33"/>
    <p:sldId id="332" r:id="rId34"/>
  </p:sldIdLst>
  <p:sldSz cx="12192000" cy="6858000"/>
  <p:notesSz cx="6858000" cy="9144000"/>
  <p:embeddedFontLst>
    <p:embeddedFont>
      <p:font typeface="Calibri Light" panose="020F0302020204030204" pitchFamily="34" charset="0"/>
      <p:regular r:id="rId36"/>
      <p:italic r:id="rId37"/>
    </p:embeddedFont>
    <p:embeddedFont>
      <p:font typeface="Gilroy ExtraBold" panose="00000900000000000000" charset="-52"/>
      <p:bold r:id="rId38"/>
    </p:embeddedFont>
    <p:embeddedFont>
      <p:font typeface="Roboto" panose="020B060402020202020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7F3297C-DEE7-4DFB-A69C-C1D8BEC1D01A}">
          <p14:sldIdLst>
            <p14:sldId id="449"/>
            <p14:sldId id="333"/>
            <p14:sldId id="430"/>
            <p14:sldId id="421"/>
            <p14:sldId id="422"/>
            <p14:sldId id="423"/>
            <p14:sldId id="442"/>
            <p14:sldId id="424"/>
            <p14:sldId id="425"/>
            <p14:sldId id="448"/>
            <p14:sldId id="426"/>
            <p14:sldId id="447"/>
            <p14:sldId id="431"/>
            <p14:sldId id="334"/>
            <p14:sldId id="428"/>
            <p14:sldId id="443"/>
            <p14:sldId id="427"/>
            <p14:sldId id="432"/>
            <p14:sldId id="433"/>
            <p14:sldId id="434"/>
            <p14:sldId id="444"/>
            <p14:sldId id="445"/>
            <p14:sldId id="446"/>
            <p14:sldId id="336"/>
            <p14:sldId id="435"/>
            <p14:sldId id="436"/>
            <p14:sldId id="365"/>
            <p14:sldId id="352"/>
            <p14:sldId id="438"/>
            <p14:sldId id="437"/>
            <p14:sldId id="439"/>
            <p14:sldId id="440"/>
            <p14:sldId id="33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25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3B0"/>
    <a:srgbClr val="F1F1F1"/>
    <a:srgbClr val="718191"/>
    <a:srgbClr val="7E8D9B"/>
    <a:srgbClr val="FF5143"/>
    <a:srgbClr val="FF5142"/>
    <a:srgbClr val="7E9C4C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 autoAdjust="0"/>
  </p:normalViewPr>
  <p:slideViewPr>
    <p:cSldViewPr snapToGrid="0">
      <p:cViewPr>
        <p:scale>
          <a:sx n="116" d="100"/>
          <a:sy n="116" d="100"/>
        </p:scale>
        <p:origin x="-126" y="-240"/>
      </p:cViewPr>
      <p:guideLst>
        <p:guide orient="horz" pos="1253"/>
        <p:guide pos="3840"/>
      </p:guideLst>
    </p:cSldViewPr>
  </p:slideViewPr>
  <p:outlineViewPr>
    <p:cViewPr>
      <p:scale>
        <a:sx n="33" d="100"/>
        <a:sy n="33" d="100"/>
      </p:scale>
      <p:origin x="0" y="-55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BD4F0-EA18-4BF2-AFB4-3E88795E3271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E5484-86D6-42FA-AA57-C73EE9789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59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985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21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13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707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571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687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53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382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583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19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302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3C624426-B1FC-4C9A-B42B-43C40ED63234}" type="datetimeFigureOut">
              <a:rPr lang="ru-RU" smtClean="0"/>
              <a:t>23.05.2018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E95B9B9-4B9A-4C41-A316-1DDC29A2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52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png"/><Relationship Id="rId18" Type="http://schemas.openxmlformats.org/officeDocument/2006/relationships/hyperlink" Target="https://www.cleverence.ru/partners/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everence.ru/partners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https://www.cleverence.ru/articles/" TargetMode="External"/><Relationship Id="rId7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cleverence.atlassian.net/servicedesk/customer/portal/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cleverence.atlassian.net/servicedesk/customer/portal/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cleverence.ru/partners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3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57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85" y="281420"/>
            <a:ext cx="10772775" cy="16581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Структура затрат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152" y="1476468"/>
            <a:ext cx="12773311" cy="4479705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414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Партнеры, которые нам доверяют</a:t>
            </a:r>
          </a:p>
        </p:txBody>
      </p:sp>
      <p:pic>
        <p:nvPicPr>
          <p:cNvPr id="1028" name="Picture 4" descr="ЕВРАЗСЕРВИ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28" y="8094069"/>
            <a:ext cx="11430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952625"/>
            <a:ext cx="1227544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ÐÐ¢ÐÐ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517" y="2198687"/>
            <a:ext cx="1566589" cy="4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R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905000"/>
            <a:ext cx="23812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¡ÐºÐ°Ð½ÐºÐ¾Ð´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0" y="2033587"/>
            <a:ext cx="1333500" cy="86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Ð¡ÐÐÐ Ð¡ÐÐ¢Ð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598" y="2172493"/>
            <a:ext cx="1555746" cy="5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ÐÐµÑÐ²ÑÐ¹ÐÐÐ¢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44" y="3627436"/>
            <a:ext cx="1629956" cy="47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Ð¦Ð¢Ð Â«Ð-Ð¡ÐµÑÐ²Ð¸ÑÂ»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3627436"/>
            <a:ext cx="2219325" cy="42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1Ð¡-Ð Ð°ÑÑÑÑ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780" y="3528642"/>
            <a:ext cx="1549019" cy="67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oftlin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0" y="3569244"/>
            <a:ext cx="1935730" cy="42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mart I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060" y="5057775"/>
            <a:ext cx="1682745" cy="33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GardeSof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0" y="4932361"/>
            <a:ext cx="1639084" cy="46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ÐÐ°Ð¹ÑÐ¾Ñ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844" y="3521620"/>
            <a:ext cx="13335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R-ID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72" y="4761703"/>
            <a:ext cx="1333500" cy="80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ÐÐ°ÑÑÐ° 7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069" y="4618828"/>
            <a:ext cx="133350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ÐÐ°Ð»Ð°ÐºÑÐ¸ÐºÐ°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881" y="4825998"/>
            <a:ext cx="1609087" cy="57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Заголовок 1"/>
          <p:cNvSpPr txBox="1">
            <a:spLocks/>
          </p:cNvSpPr>
          <p:nvPr/>
        </p:nvSpPr>
        <p:spPr>
          <a:xfrm>
            <a:off x="918572" y="6118224"/>
            <a:ext cx="9791325" cy="434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Полный список партнеров можно посмотреть на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  <a:hlinkClick r:id="rId18"/>
              </a:rPr>
              <a:t>нашем сайте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956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083" y="261514"/>
            <a:ext cx="10772775" cy="16581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Партнеры </a:t>
            </a:r>
            <a:r>
              <a:rPr lang="ru-RU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Клеверенс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pic>
        <p:nvPicPr>
          <p:cNvPr id="1028" name="Picture 4" descr="ЕВРАЗСЕРВИ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28" y="8094069"/>
            <a:ext cx="1143000" cy="23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Заголовок 1"/>
          <p:cNvSpPr txBox="1">
            <a:spLocks/>
          </p:cNvSpPr>
          <p:nvPr/>
        </p:nvSpPr>
        <p:spPr>
          <a:xfrm>
            <a:off x="918572" y="6118224"/>
            <a:ext cx="9791325" cy="434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Полный список партнеров можно посмотреть на </a:t>
            </a:r>
            <a:r>
              <a:rPr 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  <a:hlinkClick r:id="rId3"/>
              </a:rPr>
              <a:t>нашем сайте</a:t>
            </a:r>
            <a:endParaRPr lang="ru-RU" sz="18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AD1157-4C56-4E2C-A51B-055F2D389F34}"/>
              </a:ext>
            </a:extLst>
          </p:cNvPr>
          <p:cNvSpPr txBox="1"/>
          <p:nvPr/>
        </p:nvSpPr>
        <p:spPr>
          <a:xfrm>
            <a:off x="1196043" y="2216976"/>
            <a:ext cx="66543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860</a:t>
            </a:r>
            <a:r>
              <a:rPr lang="ru-RU" sz="4800" b="1" dirty="0"/>
              <a:t> партнеров на 2018 г</a:t>
            </a:r>
            <a:r>
              <a:rPr lang="en-US" sz="4800" b="1" dirty="0"/>
              <a:t>.</a:t>
            </a:r>
            <a:endParaRPr lang="ru-RU" sz="4800" b="1" dirty="0"/>
          </a:p>
          <a:p>
            <a:r>
              <a:rPr lang="ru-RU" sz="4800" b="1" dirty="0"/>
              <a:t>560 - основные партнеры</a:t>
            </a:r>
          </a:p>
          <a:p>
            <a:r>
              <a:rPr lang="ru-RU" sz="4800" b="1" dirty="0"/>
              <a:t>300 - по запросу</a:t>
            </a:r>
          </a:p>
        </p:txBody>
      </p:sp>
    </p:spTree>
    <p:extLst>
      <p:ext uri="{BB962C8B-B14F-4D97-AF65-F5344CB8AC3E}">
        <p14:creationId xmlns:p14="http://schemas.microsoft.com/office/powerpoint/2010/main" val="2437370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3522"/>
            <a:ext cx="12192000" cy="1012641"/>
          </a:xfrm>
          <a:solidFill>
            <a:srgbClr val="FF5142"/>
          </a:solidFill>
        </p:spPr>
        <p:txBody>
          <a:bodyPr lIns="720000" tIns="252000" bIns="144000">
            <a:no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Что </a:t>
            </a:r>
            <a:r>
              <a:rPr lang="ru-RU" sz="4400" dirty="0" err="1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Клеверенс</a:t>
            </a:r>
            <a:r>
              <a:rPr lang="ru-RU" sz="44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 предлагает партнеру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B7BAC28-5528-4F7C-B6F9-19EFC788F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65" y="2190354"/>
            <a:ext cx="838975" cy="8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82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Обучение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1352550"/>
            <a:ext cx="11001375" cy="3769549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endParaRPr lang="ru-RU" sz="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Менеджеров по продажам (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вебинары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очные семинары, </a:t>
            </a:r>
          </a:p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</a:t>
            </a:r>
            <a:r>
              <a:rPr lang="ru-RU" sz="2800" dirty="0">
                <a:solidFill>
                  <a:srgbClr val="0070C0"/>
                </a:solidFill>
              </a:rPr>
              <a:t>специализированные курсы на сайте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Внедренцев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(очное обучение в офисе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Клеверенс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Программистов (очное обучение в офисе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Клеверенс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38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Маркетинг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 txBox="1">
            <a:spLocks/>
          </p:cNvSpPr>
          <p:nvPr/>
        </p:nvSpPr>
        <p:spPr>
          <a:xfrm>
            <a:off x="718137" y="1352550"/>
            <a:ext cx="10797588" cy="376954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itchFamily="34" charset="0"/>
              <a:buChar char="•"/>
            </a:pP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itchFamily="34" charset="0"/>
              <a:buChar char="•"/>
            </a:pP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itchFamily="34" charset="0"/>
              <a:buChar char="•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Статьи и новости на сайте, социальные сети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 обзорами технологий,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оборудо-вания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новинок в ПО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Клеверенс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). Контент для размещения на Вашем сайте.</a:t>
            </a:r>
          </a:p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62" y="1598542"/>
            <a:ext cx="2796589" cy="270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19" y="1994900"/>
            <a:ext cx="1151348" cy="11513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459" y="1994900"/>
            <a:ext cx="1151348" cy="1151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1994900"/>
            <a:ext cx="1151348" cy="11513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759" y="3361705"/>
            <a:ext cx="1683750" cy="942900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364" y="1623317"/>
            <a:ext cx="2894414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077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50800" sx="1000" sy="1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Маркетинг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 txBox="1">
            <a:spLocks/>
          </p:cNvSpPr>
          <p:nvPr/>
        </p:nvSpPr>
        <p:spPr>
          <a:xfrm>
            <a:off x="956345" y="1352552"/>
            <a:ext cx="10559380" cy="30684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itchFamily="34" charset="0"/>
              <a:buChar char="•"/>
            </a:pP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itchFamily="34" charset="0"/>
              <a:buChar char="•"/>
            </a:pP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lnSpc>
                <a:spcPct val="150000"/>
              </a:lnSpc>
              <a:buClr>
                <a:srgbClr val="FF5142"/>
              </a:buClr>
              <a:buSzPct val="80000"/>
              <a:buFont typeface="Arial" pitchFamily="34" charset="0"/>
              <a:buChar char="•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4000" b="1" dirty="0">
                <a:solidFill>
                  <a:schemeClr val="bg1"/>
                </a:solidFill>
              </a:rPr>
              <a:t>Реклама партнера. Публикация кейсов партнерских внедрений силами </a:t>
            </a:r>
            <a:r>
              <a:rPr lang="ru-RU" sz="4000" b="1" dirty="0" err="1">
                <a:solidFill>
                  <a:schemeClr val="bg1"/>
                </a:solidFill>
              </a:rPr>
              <a:t>Клеверенс</a:t>
            </a:r>
            <a:r>
              <a:rPr lang="ru-RU" sz="4000" dirty="0">
                <a:solidFill>
                  <a:schemeClr val="bg1"/>
                </a:solidFill>
              </a:rPr>
              <a:t>.</a:t>
            </a:r>
          </a:p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796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Техническая поддержка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1352550"/>
            <a:ext cx="10553699" cy="3769549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endParaRPr lang="ru-RU" sz="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just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Отдел технической поддержки «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Клеверенс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 работает на сервисе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Jira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Service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Desk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для более эффективного взаимодействия с партнерами по техническим вопросам использования программного обеспечения на платформе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Mobile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SMARTS.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4252911"/>
            <a:ext cx="2952750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292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592" y="3552825"/>
            <a:ext cx="3485648" cy="26083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Деньги, бабки, бабульки!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 txBox="1">
            <a:spLocks/>
          </p:cNvSpPr>
          <p:nvPr/>
        </p:nvSpPr>
        <p:spPr>
          <a:xfrm>
            <a:off x="718137" y="1352550"/>
            <a:ext cx="10797588" cy="34956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itchFamily="34" charset="0"/>
              <a:buChar char="•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При заключении договора предоставляется </a:t>
            </a:r>
            <a:r>
              <a:rPr lang="ru-RU" sz="3600" b="1" dirty="0">
                <a:solidFill>
                  <a:srgbClr val="0083B0"/>
                </a:solidFill>
              </a:rPr>
              <a:t>30 %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скидка на все программное обеспечение. 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itchFamily="34" charset="0"/>
              <a:buChar char="•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Защита проектов ( +5% к имеющейся у партнера скидке от прайса)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itchFamily="34" charset="0"/>
              <a:buChar char="•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Возможность заработка на эксклюзивных продуктах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itchFamily="34" charset="0"/>
              <a:buChar char="•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Возможность заработка на услугах по внедрению</a:t>
            </a:r>
          </a:p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432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3522"/>
            <a:ext cx="12192000" cy="1012641"/>
          </a:xfrm>
          <a:solidFill>
            <a:srgbClr val="FF5142"/>
          </a:solidFill>
        </p:spPr>
        <p:txBody>
          <a:bodyPr lIns="720000" tIns="252000" bIns="144000">
            <a:no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Что </a:t>
            </a:r>
            <a:r>
              <a:rPr lang="ru-RU" sz="4400" dirty="0" err="1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Клеверенс</a:t>
            </a:r>
            <a:r>
              <a:rPr lang="ru-RU" sz="44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 ожидает от партнера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B7BAC28-5528-4F7C-B6F9-19EFC788F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65" y="2190354"/>
            <a:ext cx="838975" cy="8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66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В этой презентации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10964938" cy="3275201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 компании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Клеверенс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Что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Клеверенс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предлагает партнеру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Что </a:t>
            </a:r>
            <a:r>
              <a:rPr lang="ru-RU" sz="3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Клеверенс</a:t>
            </a: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ожидает от партнера</a:t>
            </a:r>
            <a:endParaRPr lang="ru-RU" sz="3200" dirty="0"/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+mj-lt"/>
              <a:buAutoNum type="arabicPeriod"/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Инструкция по оформлению партнерских отношений</a:t>
            </a:r>
            <a:endParaRPr lang="ru-RU" sz="3200" dirty="0"/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10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Обучение в </a:t>
            </a:r>
            <a:r>
              <a:rPr lang="ru-RU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Клеверенс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1352550"/>
            <a:ext cx="11001375" cy="3769549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endParaRPr lang="ru-RU" sz="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B209F09-816B-4D1C-BFBC-C177BCA4E7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184" y="1556159"/>
            <a:ext cx="7806655" cy="408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77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Обучение отделов продаж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761" y="1130074"/>
            <a:ext cx="11001375" cy="3966070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endParaRPr lang="ru-RU" sz="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Партнер участвует в обучающих мероприятиях для получения компетенции специалистов отдела продаж.</a:t>
            </a:r>
          </a:p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Онлайн-курсы </a:t>
            </a:r>
          </a:p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Обучение очное </a:t>
            </a:r>
          </a:p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3. Вебинары</a:t>
            </a:r>
          </a:p>
          <a:p>
            <a:pPr marL="0" indent="0">
              <a:lnSpc>
                <a:spcPct val="150000"/>
              </a:lnSpc>
              <a:buNone/>
            </a:pP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B264C72-D5F5-412A-B17D-E578ED01FDC2}"/>
              </a:ext>
            </a:extLst>
          </p:cNvPr>
          <p:cNvSpPr txBox="1"/>
          <p:nvPr/>
        </p:nvSpPr>
        <p:spPr>
          <a:xfrm>
            <a:off x="1024840" y="5586015"/>
            <a:ext cx="10580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olidFill>
                  <a:srgbClr val="111111"/>
                </a:solidFill>
              </a:rPr>
              <a:t>По данным компании за 201</a:t>
            </a:r>
            <a:r>
              <a:rPr lang="en-US" altLang="ru-RU" sz="2400" b="1" dirty="0">
                <a:solidFill>
                  <a:srgbClr val="111111"/>
                </a:solidFill>
              </a:rPr>
              <a:t>7</a:t>
            </a:r>
            <a:r>
              <a:rPr lang="ru-RU" altLang="ru-RU" sz="2400" b="1" dirty="0">
                <a:solidFill>
                  <a:srgbClr val="111111"/>
                </a:solidFill>
              </a:rPr>
              <a:t> год о</a:t>
            </a:r>
            <a:r>
              <a:rPr lang="ru-RU" sz="2400" b="1" dirty="0"/>
              <a:t>бучение прошли 80 специалистов продаж </a:t>
            </a:r>
          </a:p>
        </p:txBody>
      </p:sp>
    </p:spTree>
    <p:extLst>
      <p:ext uri="{BB962C8B-B14F-4D97-AF65-F5344CB8AC3E}">
        <p14:creationId xmlns:p14="http://schemas.microsoft.com/office/powerpoint/2010/main" val="3099640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52B8F93-1D6F-414A-AF06-F02C20AE3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888" y="2787692"/>
            <a:ext cx="5768315" cy="33352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714" y="58592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Обучение </a:t>
            </a:r>
            <a:r>
              <a:rPr lang="ru-RU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внедренцев</a:t>
            </a:r>
            <a:endParaRPr lang="ru-RU" sz="44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43EC89-09B4-4F24-A31C-DC7FA3DE33D9}"/>
              </a:ext>
            </a:extLst>
          </p:cNvPr>
          <p:cNvSpPr txBox="1"/>
          <p:nvPr/>
        </p:nvSpPr>
        <p:spPr>
          <a:xfrm>
            <a:off x="654673" y="1511060"/>
            <a:ext cx="10464190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FF5142"/>
              </a:buClr>
              <a:buSzPct val="80000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Партнер обучает специалистов отдела внедрения для возможности 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предоставления полного спектра услуг по автоматизации.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 день обучения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Тестирование</a:t>
            </a:r>
          </a:p>
          <a:p>
            <a:pPr marL="457200" indent="-457200"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Сертификат</a:t>
            </a:r>
            <a:endParaRPr lang="ru-RU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6F7D26D-A89D-4698-8714-C7B065E6DA39}"/>
              </a:ext>
            </a:extLst>
          </p:cNvPr>
          <p:cNvSpPr txBox="1"/>
          <p:nvPr/>
        </p:nvSpPr>
        <p:spPr>
          <a:xfrm>
            <a:off x="272015" y="4987656"/>
            <a:ext cx="58192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2400" b="1" dirty="0">
                <a:solidFill>
                  <a:srgbClr val="111111"/>
                </a:solidFill>
              </a:rPr>
              <a:t>По данным компании за 201</a:t>
            </a:r>
            <a:r>
              <a:rPr lang="en-US" altLang="ru-RU" sz="2400" b="1" dirty="0">
                <a:solidFill>
                  <a:srgbClr val="111111"/>
                </a:solidFill>
              </a:rPr>
              <a:t>7</a:t>
            </a:r>
            <a:r>
              <a:rPr lang="ru-RU" altLang="ru-RU" sz="2400" b="1" dirty="0">
                <a:solidFill>
                  <a:srgbClr val="111111"/>
                </a:solidFill>
              </a:rPr>
              <a:t> год о</a:t>
            </a:r>
            <a:r>
              <a:rPr lang="ru-RU" sz="2400" b="1" dirty="0"/>
              <a:t>бучение </a:t>
            </a:r>
          </a:p>
          <a:p>
            <a:r>
              <a:rPr lang="ru-RU" sz="2400" b="1" dirty="0"/>
              <a:t>прошли 50 </a:t>
            </a:r>
            <a:r>
              <a:rPr lang="ru-RU" sz="2400" b="1" dirty="0" err="1"/>
              <a:t>внедренцев</a:t>
            </a:r>
            <a:endParaRPr lang="ru-RU" sz="24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6923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Обучение разработчиков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542924"/>
            <a:ext cx="11001375" cy="3861297"/>
          </a:xfrm>
        </p:spPr>
        <p:txBody>
          <a:bodyPr anchor="t">
            <a:noAutofit/>
          </a:bodyPr>
          <a:lstStyle/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Программистов (по возможности). Для реализации доработок коробочных продуктов и ведения уникальных проектов.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 дней обучения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Тестовое задание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Сертификат 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Дополнительный заработок на проектах.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3AAB46E-4AB3-4B48-B628-8696150868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137" y="2630220"/>
            <a:ext cx="5314602" cy="27813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216EC1-FA6D-49DE-8147-DB5F510A0483}"/>
              </a:ext>
            </a:extLst>
          </p:cNvPr>
          <p:cNvSpPr txBox="1"/>
          <p:nvPr/>
        </p:nvSpPr>
        <p:spPr>
          <a:xfrm>
            <a:off x="2078924" y="5830579"/>
            <a:ext cx="107226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olidFill>
                  <a:srgbClr val="111111"/>
                </a:solidFill>
              </a:rPr>
              <a:t>По данным компании за 201</a:t>
            </a:r>
            <a:r>
              <a:rPr lang="en-US" altLang="ru-RU" sz="2400" b="1" dirty="0">
                <a:solidFill>
                  <a:srgbClr val="111111"/>
                </a:solidFill>
              </a:rPr>
              <a:t>7</a:t>
            </a:r>
            <a:r>
              <a:rPr lang="ru-RU" altLang="ru-RU" sz="2400" b="1" dirty="0">
                <a:solidFill>
                  <a:srgbClr val="111111"/>
                </a:solidFill>
              </a:rPr>
              <a:t> год о</a:t>
            </a:r>
            <a:r>
              <a:rPr lang="ru-RU" sz="2400" b="1" dirty="0"/>
              <a:t>бучение  прошли 23 программиста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2950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Маркетинг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302" y="1846898"/>
            <a:ext cx="10609248" cy="3275201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dirty="0"/>
              <a:t> Партнер активно предлагает решения </a:t>
            </a:r>
            <a:r>
              <a:rPr lang="ru-RU" sz="2800" dirty="0" err="1"/>
              <a:t>Клеверенс</a:t>
            </a:r>
            <a:endParaRPr lang="ru-RU" sz="2800" dirty="0"/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dirty="0"/>
              <a:t> Партнер размещает информацию о продуктах на своем сайте</a:t>
            </a:r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dirty="0"/>
              <a:t> Партнер принимает участие в мероприятиях </a:t>
            </a:r>
            <a:r>
              <a:rPr lang="ru-RU" sz="2800" dirty="0" err="1"/>
              <a:t>Клеверенс</a:t>
            </a:r>
            <a:endParaRPr lang="ru-RU" sz="2800" dirty="0"/>
          </a:p>
          <a:p>
            <a:pPr>
              <a:lnSpc>
                <a:spcPct val="15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2800" dirty="0"/>
              <a:t> Партнер привлекает </a:t>
            </a:r>
            <a:r>
              <a:rPr lang="ru-RU" sz="2800" dirty="0" err="1"/>
              <a:t>Клеверенс</a:t>
            </a:r>
            <a:r>
              <a:rPr lang="ru-RU" sz="2800" dirty="0"/>
              <a:t> к своим мероприятиям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75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Техническая поддержка</a:t>
            </a: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1352550"/>
            <a:ext cx="10553699" cy="3769549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endParaRPr lang="ru-RU" sz="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just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Партнер правильно взаимодействует с технической поддержкой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Клеверенс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через сервис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Jira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Service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Desk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для получения быстрых и актуальных решений по техническим вопросам использования программного обеспечения на платформе </a:t>
            </a:r>
            <a:r>
              <a:rPr lang="ru-RU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Mobile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SMARTS.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0" y="4252910"/>
            <a:ext cx="2952750" cy="1647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FF427B9-6DDC-4893-B5BD-BFDB68BFA244}"/>
              </a:ext>
            </a:extLst>
          </p:cNvPr>
          <p:cNvSpPr txBox="1"/>
          <p:nvPr/>
        </p:nvSpPr>
        <p:spPr>
          <a:xfrm>
            <a:off x="172193" y="5485353"/>
            <a:ext cx="873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Правила оказания технической поддержки - </a:t>
            </a:r>
            <a:r>
              <a:rPr lang="en-US" b="1">
                <a:solidFill>
                  <a:srgbClr val="0070C0"/>
                </a:solidFill>
              </a:rPr>
              <a:t>https://www.cleverence.ru/support/18090/</a:t>
            </a:r>
            <a:r>
              <a:rPr lang="ru-RU" b="1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9606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592" y="3552825"/>
            <a:ext cx="3485648" cy="26083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6" y="667509"/>
            <a:ext cx="11031613" cy="92513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Деньги, бабки, бабульки!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EB89C84D-372A-430F-AF70-5BDDFF3CDA53}"/>
              </a:ext>
            </a:extLst>
          </p:cNvPr>
          <p:cNvSpPr txBox="1">
            <a:spLocks/>
          </p:cNvSpPr>
          <p:nvPr/>
        </p:nvSpPr>
        <p:spPr>
          <a:xfrm>
            <a:off x="718137" y="1352550"/>
            <a:ext cx="10797588" cy="34956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Соблюдая все договоренности, совместными усилиями можно достичь отличных результатов!</a:t>
            </a:r>
          </a:p>
          <a:p>
            <a:pPr marL="0" indent="0">
              <a:lnSpc>
                <a:spcPct val="150000"/>
              </a:lnSpc>
              <a:buClr>
                <a:srgbClr val="FF5142"/>
              </a:buClr>
              <a:buSzPct val="80000"/>
              <a:buNone/>
            </a:pP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42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3522"/>
            <a:ext cx="12192000" cy="1012641"/>
          </a:xfrm>
          <a:solidFill>
            <a:srgbClr val="FF5142"/>
          </a:solidFill>
        </p:spPr>
        <p:txBody>
          <a:bodyPr lIns="720000" tIns="252000" bIns="144000"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Инструкция по оформлению партнерских отношений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B7BAC28-5528-4F7C-B6F9-19EFC788F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65" y="2190354"/>
            <a:ext cx="838975" cy="8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34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702" y="718309"/>
            <a:ext cx="10772775" cy="1658198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Шаг 1 </a:t>
            </a:r>
            <a:b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</a:b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  <a:latin typeface="Gilroy ExtraBold" panose="00000900000000000000" pitchFamily="50" charset="-52"/>
              <a:ea typeface="Roboto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2627" y="1762687"/>
            <a:ext cx="10753725" cy="320627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800" b="1" dirty="0">
                <a:solidFill>
                  <a:srgbClr val="FF0000"/>
                </a:solidFill>
              </a:rPr>
              <a:t>Заключение партнерского  лицензионного соглашения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800" dirty="0">
                <a:solidFill>
                  <a:schemeClr val="tx1"/>
                </a:solidFill>
              </a:rPr>
              <a:t>Это обязательное условие сотрудничества.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800" dirty="0">
                <a:solidFill>
                  <a:schemeClr val="tx1"/>
                </a:solidFill>
              </a:rPr>
              <a:t>Нет договора – нет скидок и нет возможности перепродавать ПО.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Используется только форма договора </a:t>
            </a:r>
            <a:r>
              <a:rPr lang="ru-RU" sz="2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Клеверенс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– работа на наших условиях.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1B0C7E4-0188-4480-A0A8-932D20E3D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275" y="322094"/>
            <a:ext cx="3081556" cy="288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40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444" y="17922"/>
            <a:ext cx="10772775" cy="1525652"/>
          </a:xfrm>
        </p:spPr>
        <p:txBody>
          <a:bodyPr/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Шаг 2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494" y="928435"/>
            <a:ext cx="10967645" cy="5019358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1200" dirty="0" err="1">
                <a:solidFill>
                  <a:schemeClr val="tx1"/>
                </a:solidFill>
              </a:rPr>
              <a:t>Клеверенс</a:t>
            </a:r>
            <a:r>
              <a:rPr lang="ru-RU" sz="11200" dirty="0">
                <a:solidFill>
                  <a:schemeClr val="tx1"/>
                </a:solidFill>
              </a:rPr>
              <a:t> предоставляет: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1200" dirty="0">
                <a:solidFill>
                  <a:srgbClr val="FF0000"/>
                </a:solidFill>
              </a:rPr>
              <a:t> прайсы</a:t>
            </a:r>
            <a:r>
              <a:rPr lang="ru-RU" sz="11200" dirty="0">
                <a:solidFill>
                  <a:schemeClr val="tx1"/>
                </a:solidFill>
              </a:rPr>
              <a:t> на программные продукты и готовые комплекты (ТСД + софт)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1200" dirty="0">
                <a:solidFill>
                  <a:srgbClr val="FF0000"/>
                </a:solidFill>
              </a:rPr>
              <a:t> закрепляет ответственного менеджера</a:t>
            </a:r>
            <a:r>
              <a:rPr lang="ru-RU" sz="11200" dirty="0">
                <a:solidFill>
                  <a:schemeClr val="tx1"/>
                </a:solidFill>
              </a:rPr>
              <a:t> из отдела продаж для консультирования партнера на всех этапах сотрудничества.</a:t>
            </a:r>
            <a:br>
              <a:rPr lang="ru-RU" sz="11200" dirty="0">
                <a:solidFill>
                  <a:schemeClr val="tx1"/>
                </a:solidFill>
              </a:rPr>
            </a:br>
            <a:r>
              <a:rPr lang="ru-RU" sz="11200" dirty="0">
                <a:solidFill>
                  <a:schemeClr val="tx1"/>
                </a:solidFill>
              </a:rPr>
              <a:t>Партнер предоставляет: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1200" dirty="0">
                <a:solidFill>
                  <a:srgbClr val="FF0000"/>
                </a:solidFill>
              </a:rPr>
              <a:t> контакты ответственных сотрудников</a:t>
            </a:r>
            <a:r>
              <a:rPr lang="ru-RU" sz="11200" dirty="0">
                <a:solidFill>
                  <a:schemeClr val="tx1"/>
                </a:solidFill>
              </a:rPr>
              <a:t> со своей стороны (руководитель отдела продаж, генеральный директор)</a:t>
            </a:r>
          </a:p>
          <a:p>
            <a:pPr marL="0" indent="0">
              <a:lnSpc>
                <a:spcPct val="150000"/>
              </a:lnSpc>
              <a:buNone/>
            </a:pPr>
            <a:endParaRPr lang="ru-RU" sz="2800" dirty="0">
              <a:solidFill>
                <a:srgbClr val="FF0000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03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03522"/>
            <a:ext cx="12192000" cy="1012641"/>
          </a:xfrm>
          <a:solidFill>
            <a:srgbClr val="FF5142"/>
          </a:solidFill>
        </p:spPr>
        <p:txBody>
          <a:bodyPr lIns="720000" tIns="252000" bIns="144000">
            <a:noAutofit/>
          </a:bodyPr>
          <a:lstStyle/>
          <a:p>
            <a:r>
              <a:rPr lang="ru-RU" sz="6600" dirty="0">
                <a:solidFill>
                  <a:schemeClr val="bg1"/>
                </a:solidFill>
                <a:latin typeface="Gilroy ExtraBold" panose="00000900000000000000" pitchFamily="50" charset="-52"/>
                <a:ea typeface="Roboto" pitchFamily="2" charset="0"/>
              </a:rPr>
              <a:t>О компании Клеверенс</a:t>
            </a:r>
          </a:p>
        </p:txBody>
      </p: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1B7BAC28-5528-4F7C-B6F9-19EFC788F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65" y="2190354"/>
            <a:ext cx="838975" cy="8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82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266276"/>
            <a:ext cx="10772775" cy="1658198"/>
          </a:xfrm>
        </p:spPr>
        <p:txBody>
          <a:bodyPr/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Шаг 3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2627" y="1362058"/>
            <a:ext cx="10753725" cy="392239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dirty="0">
                <a:solidFill>
                  <a:srgbClr val="FF0000"/>
                </a:solidFill>
              </a:rPr>
              <a:t>Выполнение условий договора.</a:t>
            </a:r>
          </a:p>
          <a:p>
            <a:pPr>
              <a:lnSpc>
                <a:spcPct val="16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dirty="0"/>
              <a:t> Партнер размещает ссылку на  http://www.cleverence.ru – в течение 10 дней с даты подписания договора, а </a:t>
            </a:r>
            <a:r>
              <a:rPr lang="ru-RU" dirty="0" err="1"/>
              <a:t>Клеверенс</a:t>
            </a:r>
            <a:r>
              <a:rPr lang="ru-RU" dirty="0"/>
              <a:t> размещает информацию о партнере на сайте </a:t>
            </a:r>
            <a:r>
              <a:rPr lang="en-US" dirty="0">
                <a:hlinkClick r:id="rId2"/>
              </a:rPr>
              <a:t>https://www.cleverence.ru/partners/</a:t>
            </a:r>
            <a:endParaRPr lang="ru-RU" dirty="0"/>
          </a:p>
          <a:p>
            <a:pPr>
              <a:lnSpc>
                <a:spcPct val="160000"/>
              </a:lnSpc>
              <a:buClr>
                <a:srgbClr val="FF5142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dirty="0"/>
              <a:t> Партнер размещает ссылку на описание продуктов </a:t>
            </a:r>
            <a:r>
              <a:rPr lang="ru-RU" dirty="0" err="1"/>
              <a:t>Клеверенс</a:t>
            </a:r>
            <a:r>
              <a:rPr lang="ru-RU" dirty="0"/>
              <a:t> и ссылки на дистрибутивы  – в течение 30 дней с даты подписания настоящего Договора.</a:t>
            </a:r>
          </a:p>
          <a:p>
            <a:pPr marL="0" indent="0">
              <a:lnSpc>
                <a:spcPct val="160000"/>
              </a:lnSpc>
              <a:buClr>
                <a:srgbClr val="FF5142"/>
              </a:buClr>
              <a:buSzPct val="80000"/>
              <a:buNone/>
            </a:pPr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Менеджер </a:t>
            </a:r>
            <a:r>
              <a:rPr lang="ru-RU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Клеверенс</a:t>
            </a:r>
            <a:r>
              <a:rPr lang="ru-RU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контролирует выполнение условий договора.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53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627" y="251035"/>
            <a:ext cx="10772775" cy="1658198"/>
          </a:xfrm>
        </p:spPr>
        <p:txBody>
          <a:bodyPr/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Шаг 4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2627" y="1452692"/>
            <a:ext cx="10753725" cy="4612545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3400" dirty="0">
                <a:solidFill>
                  <a:schemeClr val="tx1"/>
                </a:solidFill>
              </a:rPr>
              <a:t>1. Партнер регистрируется на сайте </a:t>
            </a:r>
            <a:r>
              <a:rPr lang="ru-RU" sz="3400" dirty="0" err="1">
                <a:solidFill>
                  <a:schemeClr val="tx1"/>
                </a:solidFill>
              </a:rPr>
              <a:t>Клеверенс</a:t>
            </a:r>
            <a:r>
              <a:rPr lang="ru-RU" sz="3400" dirty="0">
                <a:solidFill>
                  <a:schemeClr val="tx1"/>
                </a:solidFill>
              </a:rPr>
              <a:t> и проходит онлайн - курсы для специалистов отдела продаж.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3400" dirty="0">
                <a:solidFill>
                  <a:schemeClr val="tx1"/>
                </a:solidFill>
              </a:rPr>
              <a:t>2. Партнер принимает участие в ближайшем обучающем мероприятии для специалистов отдела продаж и специалистов внедрения. (</a:t>
            </a:r>
            <a:r>
              <a:rPr lang="ru-RU" sz="3400" dirty="0" err="1">
                <a:solidFill>
                  <a:schemeClr val="tx1"/>
                </a:solidFill>
              </a:rPr>
              <a:t>опционно</a:t>
            </a:r>
            <a:r>
              <a:rPr lang="ru-RU" sz="3400" dirty="0">
                <a:solidFill>
                  <a:schemeClr val="tx1"/>
                </a:solidFill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endParaRPr lang="ru-RU" sz="3400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3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Дату ближайшего мероприятия можно узнавать у ответственного менеджера или из регулярной </a:t>
            </a:r>
            <a:r>
              <a:rPr lang="en-US" sz="3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e-mail</a:t>
            </a:r>
            <a:r>
              <a:rPr lang="ru-RU" sz="3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рассылки.</a:t>
            </a:r>
          </a:p>
          <a:p>
            <a:pPr marL="0" indent="0">
              <a:lnSpc>
                <a:spcPct val="150000"/>
              </a:lnSpc>
              <a:buNone/>
            </a:pPr>
            <a:endParaRPr lang="ru-RU" sz="2800" dirty="0">
              <a:solidFill>
                <a:srgbClr val="FF0000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45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Шаг 5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800" dirty="0">
                <a:solidFill>
                  <a:schemeClr val="tx1"/>
                </a:solidFill>
              </a:rPr>
              <a:t>По завершении всех перечисленных шагов выдается сертификат партнера. (специалисты отдела продаж, </a:t>
            </a:r>
            <a:r>
              <a:rPr lang="ru-RU" sz="2800" dirty="0" err="1">
                <a:solidFill>
                  <a:schemeClr val="tx1"/>
                </a:solidFill>
              </a:rPr>
              <a:t>внедренцы</a:t>
            </a:r>
            <a:r>
              <a:rPr lang="ru-RU" sz="2800" dirty="0">
                <a:solidFill>
                  <a:schemeClr val="tx1"/>
                </a:solidFill>
              </a:rPr>
              <a:t>, программисты).</a:t>
            </a:r>
          </a:p>
          <a:p>
            <a:pPr marL="0" indent="0">
              <a:lnSpc>
                <a:spcPct val="150000"/>
              </a:lnSpc>
              <a:buNone/>
            </a:pPr>
            <a:endParaRPr lang="ru-RU" sz="2800" dirty="0">
              <a:solidFill>
                <a:srgbClr val="FF0000"/>
              </a:solidFill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778" y="3448049"/>
            <a:ext cx="3586028" cy="23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6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58682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Будь в команде </a:t>
            </a:r>
            <a:r>
              <a:rPr lang="ru-RU" sz="4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Клеверенс</a:t>
            </a:r>
            <a:r>
              <a:rPr lang="ru-RU" sz="49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51669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О</a:t>
            </a:r>
            <a:r>
              <a:rPr lang="ru-RU" dirty="0"/>
              <a:t> </a:t>
            </a:r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компании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800" dirty="0">
                <a:solidFill>
                  <a:srgbClr val="FF0000"/>
                </a:solidFill>
              </a:rPr>
              <a:t>Клеверенс</a:t>
            </a:r>
            <a:r>
              <a:rPr lang="ru-RU" sz="2800" dirty="0"/>
              <a:t> основана в 2004 году и в настоящий момент является одним из лидеров рынка автоматической идентификации и мобильного сбора данных (</a:t>
            </a:r>
            <a:r>
              <a:rPr lang="en-US" sz="2800" dirty="0"/>
              <a:t>AUTO-ID</a:t>
            </a:r>
            <a:r>
              <a:rPr lang="ru-RU" sz="2800" dirty="0"/>
              <a:t>, </a:t>
            </a:r>
            <a:r>
              <a:rPr lang="en-US" sz="2800" dirty="0"/>
              <a:t>MDC </a:t>
            </a:r>
            <a:r>
              <a:rPr lang="ru-RU" sz="2800" dirty="0"/>
              <a:t>и </a:t>
            </a:r>
            <a:r>
              <a:rPr lang="en-US" sz="2800" dirty="0"/>
              <a:t>RFID)</a:t>
            </a:r>
          </a:p>
          <a:p>
            <a:pPr marL="0" indent="0">
              <a:lnSpc>
                <a:spcPct val="150000"/>
              </a:lnSpc>
              <a:buNone/>
            </a:pPr>
            <a:endParaRPr lang="ru-RU" sz="2800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08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Позиционирование компании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endParaRPr lang="ru-RU" dirty="0"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ru-RU" sz="4300" dirty="0">
                <a:latin typeface="+mj-lt"/>
              </a:rPr>
              <a:t>Поставщик программного обеспечения собственной разработки</a:t>
            </a:r>
            <a:endParaRPr lang="ru-RU" sz="3200" dirty="0">
              <a:latin typeface="+mj-lt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68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Основные направления деятельности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42925" indent="-5429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Разработка «коробочного» программного обеспечения;</a:t>
            </a:r>
          </a:p>
          <a:p>
            <a:pPr marL="542925" indent="-5429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Проекты по автоматизации на базе собственного «коробочного» программного обеспечения;</a:t>
            </a:r>
          </a:p>
          <a:p>
            <a:pPr marL="542925" indent="-5429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Консультирование в области автоматической идентификации и мобильного сбора данных.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048875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5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0088" y="1942230"/>
            <a:ext cx="10751820" cy="39014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Показатели за 2014-2016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656" y="2011680"/>
            <a:ext cx="10782281" cy="3831990"/>
          </a:xfrm>
          <a:solidFill>
            <a:srgbClr val="FFFFFF">
              <a:alpha val="63922"/>
            </a:srgb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8800" b="1" dirty="0">
                <a:solidFill>
                  <a:srgbClr val="C00000"/>
                </a:solidFill>
              </a:rPr>
              <a:t>16375</a:t>
            </a:r>
          </a:p>
          <a:p>
            <a:pPr algn="ctr"/>
            <a:r>
              <a:rPr lang="ru-RU" sz="4000" dirty="0">
                <a:solidFill>
                  <a:schemeClr val="bg1">
                    <a:lumMod val="50000"/>
                  </a:schemeClr>
                </a:solidFill>
              </a:rPr>
              <a:t>мобильных рабочих мест</a:t>
            </a:r>
          </a:p>
          <a:p>
            <a:pPr algn="ctr"/>
            <a:r>
              <a:rPr lang="ru-RU" sz="4000" dirty="0">
                <a:solidFill>
                  <a:srgbClr val="C00000"/>
                </a:solidFill>
              </a:rPr>
              <a:t>с софтом Клеверенс</a:t>
            </a:r>
          </a:p>
        </p:txBody>
      </p:sp>
    </p:spTree>
    <p:extLst>
      <p:ext uri="{BB962C8B-B14F-4D97-AF65-F5344CB8AC3E}">
        <p14:creationId xmlns:p14="http://schemas.microsoft.com/office/powerpoint/2010/main" val="2283775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0088" y="1942230"/>
            <a:ext cx="10751820" cy="39014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Показатели за 2017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656" y="2011680"/>
            <a:ext cx="10782281" cy="3831990"/>
          </a:xfrm>
          <a:solidFill>
            <a:srgbClr val="FFFFFF">
              <a:alpha val="63922"/>
            </a:srgbClr>
          </a:solidFill>
        </p:spPr>
        <p:txBody>
          <a:bodyPr anchor="ctr">
            <a:normAutofit/>
          </a:bodyPr>
          <a:lstStyle/>
          <a:p>
            <a:pPr algn="ctr"/>
            <a:r>
              <a:rPr lang="ru-RU" sz="8800" b="1" dirty="0">
                <a:solidFill>
                  <a:srgbClr val="C00000"/>
                </a:solidFill>
              </a:rPr>
              <a:t>9904 </a:t>
            </a:r>
          </a:p>
          <a:p>
            <a:pPr algn="ctr"/>
            <a:r>
              <a:rPr lang="ru-RU" sz="4000" dirty="0">
                <a:solidFill>
                  <a:schemeClr val="bg1">
                    <a:lumMod val="50000"/>
                  </a:schemeClr>
                </a:solidFill>
              </a:rPr>
              <a:t>мобильных рабочих мест</a:t>
            </a:r>
          </a:p>
          <a:p>
            <a:pPr algn="ctr"/>
            <a:r>
              <a:rPr lang="ru-RU" sz="4000" dirty="0">
                <a:solidFill>
                  <a:srgbClr val="C00000"/>
                </a:solidFill>
              </a:rPr>
              <a:t>с софтом Клеверенс</a:t>
            </a:r>
          </a:p>
        </p:txBody>
      </p:sp>
    </p:spTree>
    <p:extLst>
      <p:ext uri="{BB962C8B-B14F-4D97-AF65-F5344CB8AC3E}">
        <p14:creationId xmlns:p14="http://schemas.microsoft.com/office/powerpoint/2010/main" val="2903816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6523" y="-32498"/>
            <a:ext cx="10229617" cy="9362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 ExtraBold" panose="00000900000000000000" pitchFamily="50" charset="-52"/>
                <a:ea typeface="Roboto" pitchFamily="2" charset="0"/>
              </a:rPr>
              <a:t>Наша команда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3796E2A7-962B-4D1A-BDA6-5EEA4FF56BC1}"/>
              </a:ext>
            </a:extLst>
          </p:cNvPr>
          <p:cNvCxnSpPr/>
          <p:nvPr/>
        </p:nvCxnSpPr>
        <p:spPr>
          <a:xfrm>
            <a:off x="2466975" y="6315075"/>
            <a:ext cx="7248525" cy="0"/>
          </a:xfrm>
          <a:prstGeom prst="line">
            <a:avLst/>
          </a:prstGeom>
          <a:ln>
            <a:solidFill>
              <a:srgbClr val="FF51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EC1DD15-DE7D-4E4A-B925-EB5F3F4F70F6}"/>
              </a:ext>
            </a:extLst>
          </p:cNvPr>
          <p:cNvSpPr txBox="1"/>
          <p:nvPr/>
        </p:nvSpPr>
        <p:spPr>
          <a:xfrm>
            <a:off x="10120580" y="6161186"/>
            <a:ext cx="1565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5142"/>
                </a:solidFill>
                <a:latin typeface="+mj-lt"/>
              </a:rPr>
              <a:t>www.cleverence.ru</a:t>
            </a:r>
            <a:endParaRPr lang="ru-RU" sz="1400" dirty="0">
              <a:solidFill>
                <a:srgbClr val="FF5142"/>
              </a:solidFill>
              <a:latin typeface="+mj-lt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9B6A87F-DF61-46B5-B534-44A709FF3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27" y="6199911"/>
            <a:ext cx="1362074" cy="230326"/>
          </a:xfrm>
          <a:prstGeom prst="rect">
            <a:avLst/>
          </a:prstGeom>
        </p:spPr>
      </p:pic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xmlns="" id="{AB9A151A-8911-4B92-BE47-2724E2D0EF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042093"/>
              </p:ext>
            </p:extLst>
          </p:nvPr>
        </p:nvGraphicFramePr>
        <p:xfrm>
          <a:off x="2792320" y="2767248"/>
          <a:ext cx="3296618" cy="462280"/>
        </p:xfrm>
        <a:graphic>
          <a:graphicData uri="http://schemas.openxmlformats.org/drawingml/2006/table">
            <a:tbl>
              <a:tblPr/>
              <a:tblGrid>
                <a:gridCol w="3296618">
                  <a:extLst>
                    <a:ext uri="{9D8B030D-6E8A-4147-A177-3AD203B41FA5}">
                      <a16:colId xmlns:a16="http://schemas.microsoft.com/office/drawing/2014/main" xmlns="" val="2441900105"/>
                    </a:ext>
                  </a:extLst>
                </a:gridCol>
              </a:tblGrid>
              <a:tr h="42886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Николай Стариков</a:t>
                      </a:r>
                      <a:endParaRPr lang="ru-RU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Руководитель отдела продаж</a:t>
                      </a:r>
                      <a:endParaRPr lang="ru-RU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75364188"/>
                  </a:ext>
                </a:extLst>
              </a:tr>
            </a:tbl>
          </a:graphicData>
        </a:graphic>
      </p:graphicFrame>
      <p:sp>
        <p:nvSpPr>
          <p:cNvPr id="17" name="Rectangle 2">
            <a:extLst>
              <a:ext uri="{FF2B5EF4-FFF2-40B4-BE49-F238E27FC236}">
                <a16:creationId xmlns:a16="http://schemas.microsoft.com/office/drawing/2014/main" xmlns="" id="{5EBF082F-C7D1-4AE9-AB54-0AD0D709C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4551" y="3803998"/>
            <a:ext cx="351744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 descr="Евгений Алиев.png">
            <a:extLst>
              <a:ext uri="{FF2B5EF4-FFF2-40B4-BE49-F238E27FC236}">
                <a16:creationId xmlns:a16="http://schemas.microsoft.com/office/drawing/2014/main" xmlns="" id="{BD7EF4CC-2348-4C5D-A90D-DC30B1D62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284" y="1251898"/>
            <a:ext cx="1514256" cy="151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Сергей Баженов.png">
            <a:extLst>
              <a:ext uri="{FF2B5EF4-FFF2-40B4-BE49-F238E27FC236}">
                <a16:creationId xmlns:a16="http://schemas.microsoft.com/office/drawing/2014/main" xmlns="" id="{426A1927-7D76-4BAF-B0E5-F968CCB25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634" y="1244161"/>
            <a:ext cx="1542897" cy="154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Николай Стариков.png">
            <a:extLst>
              <a:ext uri="{FF2B5EF4-FFF2-40B4-BE49-F238E27FC236}">
                <a16:creationId xmlns:a16="http://schemas.microsoft.com/office/drawing/2014/main" xmlns="" id="{61197BAC-ED8B-402E-9E1B-69559261C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53" y="1217253"/>
            <a:ext cx="1542897" cy="154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Таблица 18">
            <a:extLst>
              <a:ext uri="{FF2B5EF4-FFF2-40B4-BE49-F238E27FC236}">
                <a16:creationId xmlns:a16="http://schemas.microsoft.com/office/drawing/2014/main" xmlns="" id="{2C484219-CE20-448D-84C7-B6FE2FDE9D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767896"/>
              </p:ext>
            </p:extLst>
          </p:nvPr>
        </p:nvGraphicFramePr>
        <p:xfrm>
          <a:off x="7194585" y="2750644"/>
          <a:ext cx="1264682" cy="614680"/>
        </p:xfrm>
        <a:graphic>
          <a:graphicData uri="http://schemas.openxmlformats.org/drawingml/2006/table">
            <a:tbl>
              <a:tblPr/>
              <a:tblGrid>
                <a:gridCol w="1264682">
                  <a:extLst>
                    <a:ext uri="{9D8B030D-6E8A-4147-A177-3AD203B41FA5}">
                      <a16:colId xmlns:a16="http://schemas.microsoft.com/office/drawing/2014/main" xmlns="" val="602905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Евгений Алиев</a:t>
                      </a:r>
                      <a:endParaRPr lang="ru-RU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Технический директор</a:t>
                      </a:r>
                      <a:endParaRPr lang="ru-RU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49857355"/>
                  </a:ext>
                </a:extLst>
              </a:tr>
            </a:tbl>
          </a:graphicData>
        </a:graphic>
      </p:graphicFrame>
      <p:sp>
        <p:nvSpPr>
          <p:cNvPr id="20" name="Rectangle 11">
            <a:extLst>
              <a:ext uri="{FF2B5EF4-FFF2-40B4-BE49-F238E27FC236}">
                <a16:creationId xmlns:a16="http://schemas.microsoft.com/office/drawing/2014/main" xmlns="" id="{A6C1B1E5-9C18-4DE6-8CBF-DFF4BC344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1962" y="4490300"/>
            <a:ext cx="269036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7" name="Picture 13" descr="Михаил Пузырёв.png">
            <a:extLst>
              <a:ext uri="{FF2B5EF4-FFF2-40B4-BE49-F238E27FC236}">
                <a16:creationId xmlns:a16="http://schemas.microsoft.com/office/drawing/2014/main" xmlns="" id="{AB0877EB-047F-491B-9157-4BF071F80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318" y="322943"/>
            <a:ext cx="1503241" cy="150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xmlns="" id="{1CBEDEDF-6201-4ECB-A6C2-FECE5F5EB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86800"/>
              </p:ext>
            </p:extLst>
          </p:nvPr>
        </p:nvGraphicFramePr>
        <p:xfrm>
          <a:off x="8906090" y="1768684"/>
          <a:ext cx="1695199" cy="614680"/>
        </p:xfrm>
        <a:graphic>
          <a:graphicData uri="http://schemas.openxmlformats.org/drawingml/2006/table">
            <a:tbl>
              <a:tblPr/>
              <a:tblGrid>
                <a:gridCol w="1695199">
                  <a:extLst>
                    <a:ext uri="{9D8B030D-6E8A-4147-A177-3AD203B41FA5}">
                      <a16:colId xmlns:a16="http://schemas.microsoft.com/office/drawing/2014/main" xmlns="" val="226604796"/>
                    </a:ext>
                  </a:extLst>
                </a:gridCol>
              </a:tblGrid>
              <a:tr h="59729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Михаил Пузырев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Руководитель отдела технической поддержки</a:t>
                      </a:r>
                      <a:endParaRPr lang="ru-RU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36599595"/>
                  </a:ext>
                </a:extLst>
              </a:tr>
            </a:tbl>
          </a:graphicData>
        </a:graphic>
      </p:graphicFrame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94FFD2A5-2F17-4922-83D4-EB3355185ED4}"/>
              </a:ext>
            </a:extLst>
          </p:cNvPr>
          <p:cNvSpPr/>
          <p:nvPr/>
        </p:nvSpPr>
        <p:spPr>
          <a:xfrm>
            <a:off x="5038103" y="2790607"/>
            <a:ext cx="23628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Сергей Баженов</a:t>
            </a:r>
          </a:p>
          <a:p>
            <a:pPr algn="ctr"/>
            <a:r>
              <a:rPr lang="ru-RU" sz="1000" dirty="0">
                <a:solidFill>
                  <a:srgbClr val="666666"/>
                </a:solidFill>
                <a:latin typeface="Arial" panose="020B0604020202020204" pitchFamily="34" charset="0"/>
              </a:rPr>
              <a:t>Генеральный директор</a:t>
            </a:r>
            <a:endParaRPr lang="ru-RU" sz="1000" dirty="0"/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40" name="Picture 16" descr="Никита Григорьев.png">
            <a:extLst>
              <a:ext uri="{FF2B5EF4-FFF2-40B4-BE49-F238E27FC236}">
                <a16:creationId xmlns:a16="http://schemas.microsoft.com/office/drawing/2014/main" xmlns="" id="{83835A1A-9442-456A-883F-E65ED1A8D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88" y="319690"/>
            <a:ext cx="1484465" cy="148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C51EF0C-9DB3-417A-8027-8A107C05C74F}"/>
              </a:ext>
            </a:extLst>
          </p:cNvPr>
          <p:cNvSpPr txBox="1"/>
          <p:nvPr/>
        </p:nvSpPr>
        <p:spPr>
          <a:xfrm>
            <a:off x="259400" y="1732813"/>
            <a:ext cx="17615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Никита Григорьев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отдела маркетинга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42" name="Picture 18" descr="Владимир Буренин.png">
            <a:extLst>
              <a:ext uri="{FF2B5EF4-FFF2-40B4-BE49-F238E27FC236}">
                <a16:creationId xmlns:a16="http://schemas.microsoft.com/office/drawing/2014/main" xmlns="" id="{0C7F0F65-94BC-4792-A61A-8D15F2F69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4" y="2447365"/>
            <a:ext cx="1484465" cy="148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99CDB00-3179-4C1C-872E-77B7A1B12E1D}"/>
              </a:ext>
            </a:extLst>
          </p:cNvPr>
          <p:cNvSpPr txBox="1"/>
          <p:nvPr/>
        </p:nvSpPr>
        <p:spPr>
          <a:xfrm>
            <a:off x="-138412" y="3905002"/>
            <a:ext cx="20256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Владимир Буренин</a:t>
            </a:r>
          </a:p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руководителя отдела продаж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44" name="Picture 20" descr="https://lh4.googleusercontent.com/qKojzi8AYNGZtB-m-Knf_ALW_cD1ZKD1-XgY4P8ZvWLPdbqVmf2yB4vtnYz2GYg-v2enr6KF7Vpx7YdbnydjizpWA-NjRtGakYHVolS4mG9exjIfZ5EVs45Vr0zT44mLNhOH4tT1">
            <a:extLst>
              <a:ext uri="{FF2B5EF4-FFF2-40B4-BE49-F238E27FC236}">
                <a16:creationId xmlns:a16="http://schemas.microsoft.com/office/drawing/2014/main" xmlns="" id="{1F860FC5-81AB-4840-A565-0186D8CBA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52" y="319690"/>
            <a:ext cx="1455264" cy="145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37C6ABC-DE31-411A-8512-11CF30963F0E}"/>
              </a:ext>
            </a:extLst>
          </p:cNvPr>
          <p:cNvSpPr txBox="1"/>
          <p:nvPr/>
        </p:nvSpPr>
        <p:spPr>
          <a:xfrm>
            <a:off x="1763866" y="1759149"/>
            <a:ext cx="174836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Александр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Кончиц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директора</a:t>
            </a:r>
          </a:p>
          <a:p>
            <a:pPr algn="ctr"/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развитию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                    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b="1" dirty="0"/>
          </a:p>
        </p:txBody>
      </p:sp>
      <p:pic>
        <p:nvPicPr>
          <p:cNvPr id="1046" name="Picture 22" descr="https://lh6.googleusercontent.com/KeLsSxnCZtdd3RuDz8moaLDWA7Q3hcXMtTGtidprfW4bAqhRtpVT8WV1jHWMPOSpBj0kofprQCanEjCLY8q2mxwHGstYGxulN7c9FGE2M39fvG64WpZm4L_Gsc8fnfgZarJQ52Ul">
            <a:extLst>
              <a:ext uri="{FF2B5EF4-FFF2-40B4-BE49-F238E27FC236}">
                <a16:creationId xmlns:a16="http://schemas.microsoft.com/office/drawing/2014/main" xmlns="" id="{AE0B9EC0-89AC-4FAC-AAA1-2C899E1BC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4947" y="356505"/>
            <a:ext cx="1428565" cy="142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AD39FD0D-2ECD-41A2-8320-F846C90C3017}"/>
              </a:ext>
            </a:extLst>
          </p:cNvPr>
          <p:cNvSpPr/>
          <p:nvPr/>
        </p:nvSpPr>
        <p:spPr>
          <a:xfrm>
            <a:off x="10481778" y="1767211"/>
            <a:ext cx="189349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Сергей </a:t>
            </a:r>
            <a:r>
              <a:rPr lang="ru-RU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Шаширов</a:t>
            </a:r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отраслевых продуктов </a:t>
            </a:r>
            <a:r>
              <a:rPr lang="ru-RU" sz="10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</a:t>
            </a: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SMARTS    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48" name="Picture 24" descr="Алексей Камышёв.png">
            <a:extLst>
              <a:ext uri="{FF2B5EF4-FFF2-40B4-BE49-F238E27FC236}">
                <a16:creationId xmlns:a16="http://schemas.microsoft.com/office/drawing/2014/main" xmlns="" id="{C06DDF22-90DA-4D97-A13D-25BB46488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618" y="3441394"/>
            <a:ext cx="1551995" cy="1551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6DD23D5-8850-4141-9740-496887D74359}"/>
              </a:ext>
            </a:extLst>
          </p:cNvPr>
          <p:cNvSpPr txBox="1"/>
          <p:nvPr/>
        </p:nvSpPr>
        <p:spPr>
          <a:xfrm>
            <a:off x="3664484" y="4993391"/>
            <a:ext cx="150406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Алексей Камышов</a:t>
            </a:r>
          </a:p>
          <a:p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Главный специалист</a:t>
            </a:r>
          </a:p>
          <a:p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техподдержки</a:t>
            </a:r>
          </a:p>
          <a:p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0" name="Picture 26" descr="Александр Бушнов.png">
            <a:extLst>
              <a:ext uri="{FF2B5EF4-FFF2-40B4-BE49-F238E27FC236}">
                <a16:creationId xmlns:a16="http://schemas.microsoft.com/office/drawing/2014/main" xmlns="" id="{1DCAA53C-1BE2-4C15-A6FF-94AA63730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924" y="2434457"/>
            <a:ext cx="1530087" cy="153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EA6FB591-074D-4E2E-8F9D-3E5865E0B7D6}"/>
              </a:ext>
            </a:extLst>
          </p:cNvPr>
          <p:cNvSpPr/>
          <p:nvPr/>
        </p:nvSpPr>
        <p:spPr>
          <a:xfrm>
            <a:off x="1129964" y="3943509"/>
            <a:ext cx="3117908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Бушнов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Программист </a:t>
            </a:r>
            <a:r>
              <a:rPr lang="ru-RU" sz="1000" dirty="0" err="1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</a:t>
            </a:r>
            <a:r>
              <a:rPr lang="ru-RU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SMARTS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52" name="Picture 28" descr="Всеволод Мартынов.png">
            <a:extLst>
              <a:ext uri="{FF2B5EF4-FFF2-40B4-BE49-F238E27FC236}">
                <a16:creationId xmlns:a16="http://schemas.microsoft.com/office/drawing/2014/main" xmlns="" id="{7D09D2D9-DB26-45FF-99A0-8DE2BE576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179" y="4415754"/>
            <a:ext cx="15430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6E7EEDF0-5306-4CCD-B969-38487EB6A1AE}"/>
              </a:ext>
            </a:extLst>
          </p:cNvPr>
          <p:cNvSpPr/>
          <p:nvPr/>
        </p:nvSpPr>
        <p:spPr>
          <a:xfrm>
            <a:off x="9715500" y="5843388"/>
            <a:ext cx="26903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Всеволод Мартынов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srgbClr val="666666"/>
                </a:solidFill>
                <a:latin typeface="Arial" panose="020B0604020202020204" pitchFamily="34" charset="0"/>
              </a:rPr>
              <a:t>Специалист по маркетингу</a:t>
            </a:r>
            <a:endParaRPr lang="ru-RU" sz="1000" dirty="0"/>
          </a:p>
        </p:txBody>
      </p:sp>
      <p:pic>
        <p:nvPicPr>
          <p:cNvPr id="1056" name="Picture 32" descr="Олег Почепский.png">
            <a:extLst>
              <a:ext uri="{FF2B5EF4-FFF2-40B4-BE49-F238E27FC236}">
                <a16:creationId xmlns:a16="http://schemas.microsoft.com/office/drawing/2014/main" xmlns="" id="{66AE324C-DDD9-421B-8913-FDBFCDBF2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621" y="3436208"/>
            <a:ext cx="1551695" cy="155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Михаил Испирьян.png">
            <a:extLst>
              <a:ext uri="{FF2B5EF4-FFF2-40B4-BE49-F238E27FC236}">
                <a16:creationId xmlns:a16="http://schemas.microsoft.com/office/drawing/2014/main" xmlns="" id="{D3BE383F-FEFB-433E-A853-3D72AA040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794" y="2485504"/>
            <a:ext cx="1551696" cy="155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Артём Горностаев.png">
            <a:extLst>
              <a:ext uri="{FF2B5EF4-FFF2-40B4-BE49-F238E27FC236}">
                <a16:creationId xmlns:a16="http://schemas.microsoft.com/office/drawing/2014/main" xmlns="" id="{4FA46B25-65B5-453A-A64D-AFEE3BC4D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9256" y="2485504"/>
            <a:ext cx="1500492" cy="150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3EB16223-1D37-495F-9FAB-A706F1DD3510}"/>
              </a:ext>
            </a:extLst>
          </p:cNvPr>
          <p:cNvSpPr/>
          <p:nvPr/>
        </p:nvSpPr>
        <p:spPr>
          <a:xfrm>
            <a:off x="7343442" y="5016568"/>
            <a:ext cx="13628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222222"/>
                </a:solidFill>
                <a:latin typeface="Arial" panose="020B0604020202020204" pitchFamily="34" charset="0"/>
              </a:rPr>
              <a:t>Олег </a:t>
            </a:r>
            <a:r>
              <a:rPr lang="ru-RU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Почепский</a:t>
            </a:r>
            <a:endParaRPr lang="ru-RU" sz="12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ru-RU" sz="1000" dirty="0">
                <a:solidFill>
                  <a:srgbClr val="222222"/>
                </a:solidFill>
                <a:latin typeface="Arial" panose="020B0604020202020204" pitchFamily="34" charset="0"/>
              </a:rPr>
              <a:t>Старший менеджер</a:t>
            </a:r>
          </a:p>
          <a:p>
            <a:r>
              <a:rPr lang="ru-RU" sz="1000" dirty="0">
                <a:solidFill>
                  <a:srgbClr val="222222"/>
                </a:solidFill>
                <a:latin typeface="Arial" panose="020B0604020202020204" pitchFamily="34" charset="0"/>
              </a:rPr>
              <a:t> отдела продаж </a:t>
            </a:r>
            <a:endParaRPr lang="ru-RU" sz="1000" dirty="0"/>
          </a:p>
        </p:txBody>
      </p:sp>
      <p:graphicFrame>
        <p:nvGraphicFramePr>
          <p:cNvPr id="33" name="Таблица 32">
            <a:extLst>
              <a:ext uri="{FF2B5EF4-FFF2-40B4-BE49-F238E27FC236}">
                <a16:creationId xmlns:a16="http://schemas.microsoft.com/office/drawing/2014/main" xmlns="" id="{4BD2BCC0-68E4-4724-B892-FC951469A9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270353"/>
              </p:ext>
            </p:extLst>
          </p:nvPr>
        </p:nvGraphicFramePr>
        <p:xfrm>
          <a:off x="8901773" y="3985996"/>
          <a:ext cx="1479061" cy="614680"/>
        </p:xfrm>
        <a:graphic>
          <a:graphicData uri="http://schemas.openxmlformats.org/drawingml/2006/table">
            <a:tbl>
              <a:tblPr/>
              <a:tblGrid>
                <a:gridCol w="1479061">
                  <a:extLst>
                    <a:ext uri="{9D8B030D-6E8A-4147-A177-3AD203B41FA5}">
                      <a16:colId xmlns:a16="http://schemas.microsoft.com/office/drawing/2014/main" xmlns="" val="40847793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Михаил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Испирьян</a:t>
                      </a:r>
                      <a:endParaRPr lang="ru-RU" dirty="0">
                        <a:effectLst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i="0" u="none" strike="noStrike" dirty="0">
                          <a:solidFill>
                            <a:srgbClr val="666666"/>
                          </a:solidFill>
                          <a:effectLst/>
                          <a:latin typeface="Arial" panose="020B0604020202020204" pitchFamily="34" charset="0"/>
                        </a:rPr>
                        <a:t>Менеджер отдела продаж</a:t>
                      </a:r>
                      <a:endParaRPr lang="ru-RU" dirty="0">
                        <a:effectLst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38414601"/>
                  </a:ext>
                </a:extLst>
              </a:tr>
            </a:tbl>
          </a:graphicData>
        </a:graphic>
      </p:graphicFrame>
      <p:sp>
        <p:nvSpPr>
          <p:cNvPr id="34" name="Rectangle 37">
            <a:extLst>
              <a:ext uri="{FF2B5EF4-FFF2-40B4-BE49-F238E27FC236}">
                <a16:creationId xmlns:a16="http://schemas.microsoft.com/office/drawing/2014/main" xmlns="" id="{59771303-B689-4FFD-B0A3-76017C6D6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7700" y="3430885"/>
            <a:ext cx="314641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A8C17B79-153A-4288-B196-2E5EF0C5C08E}"/>
              </a:ext>
            </a:extLst>
          </p:cNvPr>
          <p:cNvSpPr/>
          <p:nvPr/>
        </p:nvSpPr>
        <p:spPr>
          <a:xfrm>
            <a:off x="10822557" y="3993261"/>
            <a:ext cx="13695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Артем Горностаев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Менеджер отдела       продаж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63" name="Picture 39" descr="Артём Глазков.png">
            <a:extLst>
              <a:ext uri="{FF2B5EF4-FFF2-40B4-BE49-F238E27FC236}">
                <a16:creationId xmlns:a16="http://schemas.microsoft.com/office/drawing/2014/main" xmlns="" id="{0A37C480-3AD9-4FBC-ACFC-7EFADCC7D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90" y="439303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809280C6-D666-4AAD-963C-B69764464F91}"/>
              </a:ext>
            </a:extLst>
          </p:cNvPr>
          <p:cNvSpPr/>
          <p:nvPr/>
        </p:nvSpPr>
        <p:spPr>
          <a:xfrm>
            <a:off x="-1269645" y="5821780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Артем Глазков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00" dirty="0">
                <a:solidFill>
                  <a:srgbClr val="666666"/>
                </a:solidFill>
                <a:latin typeface="Arial" panose="020B0604020202020204" pitchFamily="34" charset="0"/>
              </a:rPr>
              <a:t>Менеджер отдела продаж</a:t>
            </a:r>
            <a:endParaRPr lang="ru-RU" sz="1000" dirty="0"/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65" name="Picture 41" descr="https://lh5.googleusercontent.com/BqpgmAjyGnwcPYDWvbYO5fn7zaIUAnmPfYH6h9ylsRVVJATHVjSKzQ0dSCPtlSPRQf_8YVHP0tfhTnmq4KOLkbpdBvHErClzZYj0kit54sRdypWo6Kswzpylxvinf2P5vUq74gCX">
            <a:extLst>
              <a:ext uri="{FF2B5EF4-FFF2-40B4-BE49-F238E27FC236}">
                <a16:creationId xmlns:a16="http://schemas.microsoft.com/office/drawing/2014/main" xmlns="" id="{21F1C339-7805-4E25-AD60-448D6E3C6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736" y="3459996"/>
            <a:ext cx="1527907" cy="152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16E08608-0944-4471-93F3-1CA3BBA375F4}"/>
              </a:ext>
            </a:extLst>
          </p:cNvPr>
          <p:cNvSpPr/>
          <p:nvPr/>
        </p:nvSpPr>
        <p:spPr>
          <a:xfrm>
            <a:off x="5237280" y="4993391"/>
            <a:ext cx="196540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Евгений Поплавский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руководителя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отдела корпоративных продаж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82519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-1.potx" id="{09838704-90A9-4584-93B5-1F1C52FA97AE}" vid="{4A10412E-A396-4DEE-B891-9CCD1EDF256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Презентация-1</Template>
  <TotalTime>19696</TotalTime>
  <Words>834</Words>
  <Application>Microsoft Office PowerPoint</Application>
  <PresentationFormat>Произвольный</PresentationFormat>
  <Paragraphs>197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Calibri Light</vt:lpstr>
      <vt:lpstr>Gilroy ExtraBold</vt:lpstr>
      <vt:lpstr>Roboto</vt:lpstr>
      <vt:lpstr>Calibri</vt:lpstr>
      <vt:lpstr>Тема1</vt:lpstr>
      <vt:lpstr>Презентация PowerPoint</vt:lpstr>
      <vt:lpstr>В этой презентации</vt:lpstr>
      <vt:lpstr>О компании Клеверенс</vt:lpstr>
      <vt:lpstr>О компании</vt:lpstr>
      <vt:lpstr>Позиционирование компании</vt:lpstr>
      <vt:lpstr>Основные направления деятельности</vt:lpstr>
      <vt:lpstr>Показатели за 2014-2016</vt:lpstr>
      <vt:lpstr>Показатели за 2017</vt:lpstr>
      <vt:lpstr>Наша команда</vt:lpstr>
      <vt:lpstr>Структура затрат</vt:lpstr>
      <vt:lpstr>Партнеры, которые нам доверяют</vt:lpstr>
      <vt:lpstr>Партнеры Клеверенс</vt:lpstr>
      <vt:lpstr>Что Клеверенс предлагает партнеру</vt:lpstr>
      <vt:lpstr>Обучение</vt:lpstr>
      <vt:lpstr>Маркетинг</vt:lpstr>
      <vt:lpstr>Маркетинг</vt:lpstr>
      <vt:lpstr>Техническая поддержка</vt:lpstr>
      <vt:lpstr>Деньги, бабки, бабульки!</vt:lpstr>
      <vt:lpstr>Что Клеверенс ожидает от партнера</vt:lpstr>
      <vt:lpstr>Обучение в Клеверенс</vt:lpstr>
      <vt:lpstr>Обучение отделов продаж</vt:lpstr>
      <vt:lpstr>Обучение внедренцев</vt:lpstr>
      <vt:lpstr>Обучение разработчиков</vt:lpstr>
      <vt:lpstr>Маркетинг</vt:lpstr>
      <vt:lpstr>Техническая поддержка</vt:lpstr>
      <vt:lpstr>Деньги, бабки, бабульки!</vt:lpstr>
      <vt:lpstr>Инструкция по оформлению партнерских отношений</vt:lpstr>
      <vt:lpstr>Шаг 1  </vt:lpstr>
      <vt:lpstr>Шаг 2</vt:lpstr>
      <vt:lpstr>Шаг 3</vt:lpstr>
      <vt:lpstr>Шаг 4</vt:lpstr>
      <vt:lpstr>Шаг 5</vt:lpstr>
      <vt:lpstr>Будь в команде Клеверенс!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Мобильная вторая касса на Клеверенс</dc:title>
  <dc:creator>Всеволод Мартынов</dc:creator>
  <cp:lastModifiedBy>Никита Григорьев</cp:lastModifiedBy>
  <cp:revision>180</cp:revision>
  <dcterms:created xsi:type="dcterms:W3CDTF">2017-10-26T14:44:17Z</dcterms:created>
  <dcterms:modified xsi:type="dcterms:W3CDTF">2018-05-23T18:33:12Z</dcterms:modified>
</cp:coreProperties>
</file>